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28"/>
  </p:notesMasterIdLst>
  <p:handoutMasterIdLst>
    <p:handoutMasterId r:id="rId29"/>
  </p:handoutMasterIdLst>
  <p:sldIdLst>
    <p:sldId id="275" r:id="rId5"/>
    <p:sldId id="347" r:id="rId6"/>
    <p:sldId id="331" r:id="rId7"/>
    <p:sldId id="364" r:id="rId8"/>
    <p:sldId id="365" r:id="rId9"/>
    <p:sldId id="348" r:id="rId10"/>
    <p:sldId id="367" r:id="rId11"/>
    <p:sldId id="380" r:id="rId12"/>
    <p:sldId id="366" r:id="rId13"/>
    <p:sldId id="368" r:id="rId14"/>
    <p:sldId id="369" r:id="rId15"/>
    <p:sldId id="381" r:id="rId16"/>
    <p:sldId id="370" r:id="rId17"/>
    <p:sldId id="371" r:id="rId18"/>
    <p:sldId id="349" r:id="rId19"/>
    <p:sldId id="372" r:id="rId20"/>
    <p:sldId id="373" r:id="rId21"/>
    <p:sldId id="374" r:id="rId22"/>
    <p:sldId id="377" r:id="rId23"/>
    <p:sldId id="375" r:id="rId24"/>
    <p:sldId id="378" r:id="rId25"/>
    <p:sldId id="379" r:id="rId26"/>
    <p:sldId id="346" r:id="rId27"/>
  </p:sldIdLst>
  <p:sldSz cx="9144000" cy="6858000" type="screen4x3"/>
  <p:notesSz cx="7010400" cy="93964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74206" autoAdjust="0"/>
  </p:normalViewPr>
  <p:slideViewPr>
    <p:cSldViewPr>
      <p:cViewPr varScale="1">
        <p:scale>
          <a:sx n="50" d="100"/>
          <a:sy n="50" d="100"/>
        </p:scale>
        <p:origin x="-88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8" tIns="46874" rIns="93748" bIns="46874" numCol="1" anchor="t" anchorCtr="0" compatLnSpc="1">
            <a:prstTxWarp prst="textNoShape">
              <a:avLst/>
            </a:prstTxWarp>
          </a:bodyPr>
          <a:lstStyle>
            <a:lvl1pPr defTabSz="93719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8" tIns="46874" rIns="93748" bIns="46874" numCol="1" anchor="t" anchorCtr="0" compatLnSpc="1">
            <a:prstTxWarp prst="textNoShape">
              <a:avLst/>
            </a:prstTxWarp>
          </a:bodyPr>
          <a:lstStyle>
            <a:lvl1pPr algn="r" defTabSz="93719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4925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8" tIns="46874" rIns="93748" bIns="46874" numCol="1" anchor="b" anchorCtr="0" compatLnSpc="1">
            <a:prstTxWarp prst="textNoShape">
              <a:avLst/>
            </a:prstTxWarp>
          </a:bodyPr>
          <a:lstStyle>
            <a:lvl1pPr defTabSz="93719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924925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8" tIns="46874" rIns="93748" bIns="46874" numCol="1" anchor="b" anchorCtr="0" compatLnSpc="1">
            <a:prstTxWarp prst="textNoShape">
              <a:avLst/>
            </a:prstTxWarp>
          </a:bodyPr>
          <a:lstStyle>
            <a:lvl1pPr algn="r" defTabSz="937195">
              <a:defRPr sz="1200"/>
            </a:lvl1pPr>
          </a:lstStyle>
          <a:p>
            <a:pPr>
              <a:defRPr/>
            </a:pPr>
            <a:fld id="{1DD83E85-D8D4-4807-9A18-AD009DF7A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8" tIns="46874" rIns="93748" bIns="46874" numCol="1" anchor="t" anchorCtr="0" compatLnSpc="1">
            <a:prstTxWarp prst="textNoShape">
              <a:avLst/>
            </a:prstTxWarp>
          </a:bodyPr>
          <a:lstStyle>
            <a:lvl1pPr defTabSz="93719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8" tIns="46874" rIns="93748" bIns="46874" numCol="1" anchor="t" anchorCtr="0" compatLnSpc="1">
            <a:prstTxWarp prst="textNoShape">
              <a:avLst/>
            </a:prstTxWarp>
          </a:bodyPr>
          <a:lstStyle>
            <a:lvl1pPr algn="r" defTabSz="93719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5700" y="704850"/>
            <a:ext cx="4699000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64050"/>
            <a:ext cx="5607050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8" tIns="46874" rIns="93748" bIns="468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4925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8" tIns="46874" rIns="93748" bIns="46874" numCol="1" anchor="b" anchorCtr="0" compatLnSpc="1">
            <a:prstTxWarp prst="textNoShape">
              <a:avLst/>
            </a:prstTxWarp>
          </a:bodyPr>
          <a:lstStyle>
            <a:lvl1pPr defTabSz="93719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924925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8" tIns="46874" rIns="93748" bIns="46874" numCol="1" anchor="b" anchorCtr="0" compatLnSpc="1">
            <a:prstTxWarp prst="textNoShape">
              <a:avLst/>
            </a:prstTxWarp>
          </a:bodyPr>
          <a:lstStyle>
            <a:lvl1pPr algn="r" defTabSz="937195">
              <a:defRPr sz="1200"/>
            </a:lvl1pPr>
          </a:lstStyle>
          <a:p>
            <a:pPr>
              <a:defRPr/>
            </a:pPr>
            <a:fld id="{6557BC6B-717F-4C3E-8668-D8FD8B4A09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6625"/>
            <a:fld id="{303F49AC-2134-48F3-B139-ABB1EF6854D0}" type="slidenum">
              <a:rPr lang="en-US" smtClean="0"/>
              <a:pPr defTabSz="936625"/>
              <a:t>1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Technical: stats, SSO, Ajax, </a:t>
            </a:r>
            <a:r>
              <a:rPr lang="en-CA" dirty="0" err="1" smtClean="0"/>
              <a:t>certs</a:t>
            </a:r>
            <a:r>
              <a:rPr lang="en-CA" dirty="0" smtClean="0"/>
              <a:t>,… </a:t>
            </a:r>
          </a:p>
          <a:p>
            <a:endParaRPr lang="en-CA" dirty="0" smtClean="0"/>
          </a:p>
          <a:p>
            <a:r>
              <a:rPr lang="en-CA" dirty="0" smtClean="0"/>
              <a:t>Other organizations like Air Canada etc.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57BC6B-717F-4C3E-8668-D8FD8B4A099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Leadership</a:t>
            </a:r>
          </a:p>
          <a:p>
            <a:r>
              <a:rPr lang="en-CA" dirty="0" smtClean="0"/>
              <a:t>Making the Decisions</a:t>
            </a:r>
            <a:br>
              <a:rPr lang="en-CA" dirty="0" smtClean="0"/>
            </a:br>
            <a:r>
              <a:rPr lang="en-CA" dirty="0" smtClean="0"/>
              <a:t>launching.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57BC6B-717F-4C3E-8668-D8FD8B4A099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57BC6B-717F-4C3E-8668-D8FD8B4A099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Java</a:t>
            </a:r>
            <a:r>
              <a:rPr lang="en-CA" baseline="0" dirty="0" smtClean="0"/>
              <a:t> 1.3, crashes at peak times,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57BC6B-717F-4C3E-8668-D8FD8B4A099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57BC6B-717F-4C3E-8668-D8FD8B4A099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57BC6B-717F-4C3E-8668-D8FD8B4A099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There were some successes too.</a:t>
            </a:r>
            <a:endParaRPr lang="en-CA" smtClean="0"/>
          </a:p>
          <a:p>
            <a:r>
              <a:rPr lang="en-CA" smtClean="0"/>
              <a:t> </a:t>
            </a:r>
            <a:r>
              <a:rPr lang="en-CA" dirty="0" smtClean="0"/>
              <a:t>Things like our</a:t>
            </a:r>
            <a:r>
              <a:rPr lang="en-CA" baseline="0" dirty="0" smtClean="0"/>
              <a:t> Portal knowledge, our base implementation of SSO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57BC6B-717F-4C3E-8668-D8FD8B4A099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People were always want</a:t>
            </a:r>
            <a:r>
              <a:rPr lang="en-CA" baseline="0" dirty="0" smtClean="0"/>
              <a:t> the website to just tell them what they need to know.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57BC6B-717F-4C3E-8668-D8FD8B4A099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People were always want</a:t>
            </a:r>
            <a:r>
              <a:rPr lang="en-CA" baseline="0" dirty="0" smtClean="0"/>
              <a:t> the website to just tell them what they need to know.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57BC6B-717F-4C3E-8668-D8FD8B4A099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57BC6B-717F-4C3E-8668-D8FD8B4A099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10CAF-74CF-403F-9CAC-60E77CD49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C0702-DF1B-48D6-9604-1715CD946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C9294-9112-4DE9-BBFE-446C4967EC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2C777-0C6A-4014-B9ED-D01688CAF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EB96D-3A60-45CA-9C8B-D0798D064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756C4-499B-4384-B54D-C446576F8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3C740-B815-4E35-87BF-79D6A3F16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33FE6-04CD-4E01-958B-F96462E04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4D883-D112-4ABC-963C-50FB1A709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DBA89-9C85-4C2C-A1AF-D1E7886DD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0681D-0212-46F0-920E-C5FA8942A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53793-4539-4B00-8A4F-85DCD870EE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D4E35-A18F-4B10-A79B-46F95C5782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646D1-8CC4-4D77-854E-39515E65D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8C1B6-70D8-4A20-B5DB-C9AFE9E13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2382D-7C7C-44A6-ADEF-71470375B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69FA1-02E6-4EA2-8EBD-B50457388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0D765-EC68-4FFB-81BE-2F90566C7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60C4D-5D8D-47CD-88D4-D23B5B04A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B74B0-0554-40FD-9096-7A4CE0A9B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FD359-C464-493D-AE66-6776619EC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30573-D243-45CC-92AC-5C5EF1480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6BCFE-6FD6-4E14-9606-2E8169E6D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D2A72-4992-4EE2-8AC1-A94312196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CAD10-BF75-4C7A-90D7-E03D775BF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C349A-B3DC-4411-A550-388DFB657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2E785-05C3-4BB4-96A4-2E3724DDF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CDE16-E3DC-451E-B8B6-D54B64857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4C54C-1609-464C-B4FE-855C0EB5E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16C56-4D76-40A0-8BA1-860BCC51A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5833A-00C7-4F08-93E7-3DEA753F2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75763-DB13-403D-8CA4-CB9850DCA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3C137-4C7B-4FD2-B5BE-08E0F9CDC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E4931-1480-4762-A37A-72664E93C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AFA59-A7FF-4FA6-A6C4-DCE12D510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BBA81-577B-429F-9E42-69DD6B14C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F4DD0-26E5-4B63-866A-069080E28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321DA-A3C5-44A7-8618-DF05A5E40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7520E-EF6F-40A7-91F2-CF0000E446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64582-DEA8-44D1-8ABF-DB83BF611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58016-65CF-4C41-AB87-D0E77467C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54E8E-E10A-497B-9F46-4D12C9299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DC5BD-5993-4EC7-9ED0-D647CAB9E9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F0B92-8A9D-4654-A19D-88914CF43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bottom-up-new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F733638-DAEA-4982-9F93-5762A5E4D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bottom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0FE4B71-E84A-4571-9E0C-FE3117A8F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blank-new-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E89C43-F3F1-4663-A169-4822F1B7D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top-down-new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6C65542-86AA-402C-BEB3-8F72C3D98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wolowicz@uvic.ca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n-US" sz="3200" dirty="0" smtClean="0"/>
              <a:t>The Portal is dead, long live the portal</a:t>
            </a:r>
            <a:endParaRPr lang="en-US" sz="3200" dirty="0"/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1981200" y="3429000"/>
            <a:ext cx="5410200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June 8, 2011, </a:t>
            </a:r>
          </a:p>
          <a:p>
            <a:pPr algn="ctr">
              <a:spcBef>
                <a:spcPct val="50000"/>
              </a:spcBef>
            </a:pP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David Wolowicz</a:t>
            </a:r>
          </a:p>
          <a:p>
            <a:pPr algn="ctr">
              <a:spcBef>
                <a:spcPct val="50000"/>
              </a:spcBef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CANHEITNatur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0725" y="2420888"/>
            <a:ext cx="1503363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1. Why have a portal?</a:t>
            </a:r>
            <a:endParaRPr lang="en-US" dirty="0"/>
          </a:p>
        </p:txBody>
      </p:sp>
      <p:pic>
        <p:nvPicPr>
          <p:cNvPr id="4" name="Picture 3" descr="CANHEITNatur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3133" y="5445224"/>
            <a:ext cx="1503363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276872"/>
            <a:ext cx="534916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  <a:defRPr/>
            </a:pPr>
            <a:r>
              <a:rPr lang="en-CA" dirty="0" smtClean="0"/>
              <a:t>Why have a portal?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ea typeface="+mn-ea"/>
                <a:cs typeface="+mn-cs"/>
              </a:rPr>
              <a:t>Personal, customizable space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ea typeface="+mn-ea"/>
                <a:cs typeface="+mn-cs"/>
              </a:rPr>
              <a:t>Role based content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ea typeface="+mn-ea"/>
                <a:cs typeface="+mn-cs"/>
              </a:rPr>
              <a:t>Personal dashboards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ea typeface="+mn-ea"/>
                <a:cs typeface="+mn-cs"/>
              </a:rPr>
              <a:t>Single Sign-On (SSO)</a:t>
            </a:r>
          </a:p>
          <a:p>
            <a:pPr lvl="1">
              <a:buFont typeface="Arial" pitchFamily="34" charset="0"/>
              <a:buChar char="•"/>
            </a:pPr>
            <a:endParaRPr lang="en-US" sz="3200" dirty="0" smtClean="0">
              <a:ea typeface="+mn-ea"/>
              <a:cs typeface="+mn-cs"/>
            </a:endParaRPr>
          </a:p>
          <a:p>
            <a:pPr lvl="1">
              <a:buNone/>
            </a:pPr>
            <a:r>
              <a:rPr lang="en-US" sz="3200" dirty="0" smtClean="0">
                <a:ea typeface="+mn-ea"/>
                <a:cs typeface="+mn-cs"/>
              </a:rPr>
              <a:t> </a:t>
            </a:r>
          </a:p>
          <a:p>
            <a:pPr marL="914400" lvl="1" indent="-514350">
              <a:defRPr/>
            </a:pPr>
            <a:endParaRPr lang="en-CA" dirty="0" smtClean="0"/>
          </a:p>
          <a:p>
            <a:pPr lvl="1">
              <a:buFont typeface="Arial" charset="0"/>
              <a:buChar char="•"/>
              <a:defRPr/>
            </a:pPr>
            <a:endParaRPr lang="en-CA" dirty="0" smtClean="0"/>
          </a:p>
          <a:p>
            <a:endParaRPr lang="en-US" dirty="0"/>
          </a:p>
        </p:txBody>
      </p:sp>
      <p:pic>
        <p:nvPicPr>
          <p:cNvPr id="4" name="Picture 3" descr="CANHEITNatur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3133" y="5445224"/>
            <a:ext cx="1503363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questions</a:t>
            </a:r>
            <a:endParaRPr lang="en-US" dirty="0"/>
          </a:p>
        </p:txBody>
      </p:sp>
      <p:pic>
        <p:nvPicPr>
          <p:cNvPr id="4" name="Picture 3" descr="CANHEITNatur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3133" y="5445224"/>
            <a:ext cx="1503363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rot="5400000">
            <a:off x="2303748" y="3825044"/>
            <a:ext cx="41044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19672" y="3717032"/>
            <a:ext cx="5616624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27984" y="1556792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Personal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4499992" y="5661248"/>
            <a:ext cx="755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Group</a:t>
            </a:r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>
            <a:off x="1331640" y="3284984"/>
            <a:ext cx="822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Private</a:t>
            </a:r>
            <a:endParaRPr lang="en-CA" dirty="0"/>
          </a:p>
        </p:txBody>
      </p:sp>
      <p:sp>
        <p:nvSpPr>
          <p:cNvPr id="14" name="TextBox 13"/>
          <p:cNvSpPr txBox="1"/>
          <p:nvPr/>
        </p:nvSpPr>
        <p:spPr>
          <a:xfrm>
            <a:off x="6876256" y="3284984"/>
            <a:ext cx="740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Public</a:t>
            </a:r>
            <a:endParaRPr lang="en-CA" dirty="0"/>
          </a:p>
        </p:txBody>
      </p:sp>
      <p:sp>
        <p:nvSpPr>
          <p:cNvPr id="15" name="6-Point Star 14"/>
          <p:cNvSpPr/>
          <p:nvPr/>
        </p:nvSpPr>
        <p:spPr>
          <a:xfrm>
            <a:off x="5580112" y="4365104"/>
            <a:ext cx="1440160" cy="1368152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tx1"/>
                </a:solidFill>
              </a:rPr>
              <a:t>Website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16" name="6-Point Star 15"/>
          <p:cNvSpPr/>
          <p:nvPr/>
        </p:nvSpPr>
        <p:spPr>
          <a:xfrm>
            <a:off x="5580112" y="1916832"/>
            <a:ext cx="1512168" cy="1512168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dirty="0" smtClean="0">
                <a:solidFill>
                  <a:schemeClr val="tx1"/>
                </a:solidFill>
              </a:rPr>
              <a:t>E-Portfolio</a:t>
            </a:r>
            <a:endParaRPr lang="en-CA" sz="1400" b="1" dirty="0">
              <a:solidFill>
                <a:schemeClr val="tx1"/>
              </a:solidFill>
            </a:endParaRPr>
          </a:p>
        </p:txBody>
      </p:sp>
      <p:sp>
        <p:nvSpPr>
          <p:cNvPr id="17" name="6-Point Star 16"/>
          <p:cNvSpPr/>
          <p:nvPr/>
        </p:nvSpPr>
        <p:spPr>
          <a:xfrm>
            <a:off x="2195736" y="1916832"/>
            <a:ext cx="1440160" cy="1368152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tx1"/>
                </a:solidFill>
              </a:rPr>
              <a:t>Portal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18" name="6-Point Star 17"/>
          <p:cNvSpPr/>
          <p:nvPr/>
        </p:nvSpPr>
        <p:spPr>
          <a:xfrm>
            <a:off x="2195736" y="4293096"/>
            <a:ext cx="1440160" cy="1368152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tx1"/>
                </a:solidFill>
              </a:rPr>
              <a:t>Collaboration</a:t>
            </a:r>
            <a:endParaRPr lang="en-C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2. Why have a separate portal site/brand?</a:t>
            </a:r>
            <a:endParaRPr lang="en-US" dirty="0"/>
          </a:p>
          <a:p>
            <a:pPr lvl="1"/>
            <a:r>
              <a:rPr lang="en-US" sz="3200" dirty="0" smtClean="0">
                <a:ea typeface="+mn-ea"/>
                <a:cs typeface="+mn-cs"/>
              </a:rPr>
              <a:t>Easy to talk about?</a:t>
            </a:r>
          </a:p>
          <a:p>
            <a:pPr lvl="1"/>
            <a:r>
              <a:rPr lang="en-US" sz="3200" dirty="0" smtClean="0">
                <a:ea typeface="+mn-ea"/>
                <a:cs typeface="+mn-cs"/>
              </a:rPr>
              <a:t>…?</a:t>
            </a:r>
          </a:p>
        </p:txBody>
      </p:sp>
      <p:pic>
        <p:nvPicPr>
          <p:cNvPr id="4" name="Picture 3" descr="CANHEITNatur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3133" y="5445224"/>
            <a:ext cx="1503363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Reasons to integrate:</a:t>
            </a:r>
          </a:p>
          <a:p>
            <a:r>
              <a:rPr lang="en-US" dirty="0" smtClean="0"/>
              <a:t>Lose the stigma associated with the brand</a:t>
            </a:r>
          </a:p>
          <a:p>
            <a:r>
              <a:rPr lang="en-US" dirty="0" smtClean="0"/>
              <a:t>Consistency with other organizations</a:t>
            </a:r>
          </a:p>
          <a:p>
            <a:r>
              <a:rPr lang="en-US" dirty="0" smtClean="0"/>
              <a:t>Users don’t care about the technology</a:t>
            </a:r>
          </a:p>
          <a:p>
            <a:r>
              <a:rPr lang="en-US" dirty="0" smtClean="0"/>
              <a:t>User interface integration</a:t>
            </a:r>
          </a:p>
          <a:p>
            <a:r>
              <a:rPr lang="en-US" dirty="0" smtClean="0"/>
              <a:t>Various technical efficiencies</a:t>
            </a:r>
          </a:p>
          <a:p>
            <a:endParaRPr lang="en-US" dirty="0"/>
          </a:p>
        </p:txBody>
      </p:sp>
      <p:pic>
        <p:nvPicPr>
          <p:cNvPr id="4" name="Picture 3" descr="CANHEITNatur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3133" y="5445224"/>
            <a:ext cx="1503363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CA" dirty="0" smtClean="0"/>
              <a:t>Integrate portal functionality into UVic.ca</a:t>
            </a:r>
          </a:p>
          <a:p>
            <a:pPr>
              <a:buFont typeface="Arial" charset="0"/>
              <a:buChar char="•"/>
              <a:defRPr/>
            </a:pPr>
            <a:r>
              <a:rPr lang="en-CA" dirty="0" smtClean="0"/>
              <a:t>“Sign in to UVic”</a:t>
            </a:r>
          </a:p>
          <a:p>
            <a:pPr>
              <a:defRPr/>
            </a:pPr>
            <a:r>
              <a:rPr lang="en-CA" dirty="0" smtClean="0"/>
              <a:t>Focus on the strengths of the portal within a broader user experience</a:t>
            </a:r>
          </a:p>
          <a:p>
            <a:pPr>
              <a:buFont typeface="Arial" charset="0"/>
              <a:buChar char="•"/>
              <a:defRPr/>
            </a:pPr>
            <a:r>
              <a:rPr lang="en-CA" dirty="0" smtClean="0"/>
              <a:t>Action based linking</a:t>
            </a:r>
          </a:p>
          <a:p>
            <a:endParaRPr lang="en-US" dirty="0"/>
          </a:p>
        </p:txBody>
      </p:sp>
      <p:pic>
        <p:nvPicPr>
          <p:cNvPr id="4" name="Picture 3" descr="CANHEITNatur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3133" y="5445224"/>
            <a:ext cx="1503363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64704"/>
          </a:xfrm>
        </p:spPr>
        <p:txBody>
          <a:bodyPr/>
          <a:lstStyle/>
          <a:p>
            <a:pPr>
              <a:buNone/>
              <a:defRPr/>
            </a:pPr>
            <a:r>
              <a:rPr lang="en-CA" dirty="0" smtClean="0"/>
              <a:t>Integrate portal functionality into UVic.ca</a:t>
            </a:r>
          </a:p>
        </p:txBody>
      </p:sp>
      <p:pic>
        <p:nvPicPr>
          <p:cNvPr id="4" name="Picture 3" descr="CANHEITNatur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3133" y="5445224"/>
            <a:ext cx="1503363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564903"/>
            <a:ext cx="4680520" cy="338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491566"/>
            <a:ext cx="4716016" cy="336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CA" dirty="0" smtClean="0"/>
              <a:t>Focus on the strengths of the portal within a broader user experience</a:t>
            </a:r>
          </a:p>
          <a:p>
            <a:pPr>
              <a:defRPr/>
            </a:pPr>
            <a:r>
              <a:rPr lang="en-CA" dirty="0" smtClean="0"/>
              <a:t>Role based content</a:t>
            </a:r>
          </a:p>
          <a:p>
            <a:pPr>
              <a:defRPr/>
            </a:pPr>
            <a:r>
              <a:rPr lang="en-CA" dirty="0" smtClean="0"/>
              <a:t>Easy customization</a:t>
            </a:r>
          </a:p>
          <a:p>
            <a:pPr>
              <a:defRPr/>
            </a:pPr>
            <a:r>
              <a:rPr lang="en-CA" dirty="0" smtClean="0"/>
              <a:t>Application summaries</a:t>
            </a:r>
          </a:p>
          <a:p>
            <a:pPr>
              <a:defRPr/>
            </a:pPr>
            <a:r>
              <a:rPr lang="en-CA" dirty="0" smtClean="0"/>
              <a:t>ERP integration</a:t>
            </a:r>
          </a:p>
          <a:p>
            <a:pPr>
              <a:defRPr/>
            </a:pPr>
            <a:r>
              <a:rPr lang="en-CA" dirty="0" smtClean="0"/>
              <a:t>Mobile application</a:t>
            </a:r>
          </a:p>
        </p:txBody>
      </p:sp>
      <p:pic>
        <p:nvPicPr>
          <p:cNvPr id="4" name="Picture 3" descr="CANHEITNatur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3133" y="5445224"/>
            <a:ext cx="1503363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CA" dirty="0" smtClean="0"/>
              <a:t>“Sign in to UVic”</a:t>
            </a:r>
          </a:p>
          <a:p>
            <a:pPr>
              <a:defRPr/>
            </a:pPr>
            <a:r>
              <a:rPr lang="en-CA" dirty="0" smtClean="0"/>
              <a:t>Central authentication</a:t>
            </a:r>
          </a:p>
          <a:p>
            <a:pPr>
              <a:defRPr/>
            </a:pPr>
            <a:r>
              <a:rPr lang="en-CA" dirty="0" smtClean="0"/>
              <a:t>Signing into UVic signs you into everything</a:t>
            </a:r>
          </a:p>
          <a:p>
            <a:pPr>
              <a:defRPr/>
            </a:pPr>
            <a:r>
              <a:rPr lang="en-CA" dirty="0" smtClean="0"/>
              <a:t>Integration points across “all” web sites</a:t>
            </a:r>
          </a:p>
          <a:p>
            <a:pPr>
              <a:defRPr/>
            </a:pPr>
            <a:endParaRPr lang="en-CA" dirty="0" smtClean="0"/>
          </a:p>
          <a:p>
            <a:pPr>
              <a:buNone/>
              <a:defRPr/>
            </a:pPr>
            <a:endParaRPr lang="en-CA" dirty="0" smtClean="0"/>
          </a:p>
          <a:p>
            <a:endParaRPr lang="en-US" dirty="0"/>
          </a:p>
        </p:txBody>
      </p:sp>
      <p:pic>
        <p:nvPicPr>
          <p:cNvPr id="4" name="Picture 3" descr="CANHEITNatur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3133" y="5445224"/>
            <a:ext cx="1503363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437112"/>
            <a:ext cx="2808312" cy="91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CA" dirty="0" smtClean="0"/>
              <a:t>“Sign in to UVic”</a:t>
            </a:r>
          </a:p>
          <a:p>
            <a:pPr>
              <a:defRPr/>
            </a:pPr>
            <a:endParaRPr lang="en-CA" dirty="0" smtClean="0"/>
          </a:p>
          <a:p>
            <a:pPr>
              <a:buNone/>
              <a:defRPr/>
            </a:pPr>
            <a:endParaRPr lang="en-CA" dirty="0" smtClean="0"/>
          </a:p>
          <a:p>
            <a:endParaRPr lang="en-US" dirty="0"/>
          </a:p>
        </p:txBody>
      </p:sp>
      <p:pic>
        <p:nvPicPr>
          <p:cNvPr id="4" name="Picture 3" descr="CANHEITNatur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3133" y="5445224"/>
            <a:ext cx="1503363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149080"/>
            <a:ext cx="14573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971800"/>
            <a:ext cx="9144000" cy="86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r>
              <a:rPr lang="en-CA" dirty="0" smtClean="0"/>
              <a:t>Provide a high level overview of </a:t>
            </a:r>
            <a:r>
              <a:rPr lang="en-CA" dirty="0" err="1" smtClean="0"/>
              <a:t>UVic’s</a:t>
            </a:r>
            <a:r>
              <a:rPr lang="en-CA" dirty="0" smtClean="0"/>
              <a:t> online evolution from a disparate set of web applications, to a central web portal, to an integrated user experience</a:t>
            </a:r>
          </a:p>
          <a:p>
            <a:endParaRPr lang="en-CA" dirty="0" smtClean="0"/>
          </a:p>
        </p:txBody>
      </p:sp>
      <p:pic>
        <p:nvPicPr>
          <p:cNvPr id="4" name="Picture 3" descr="CANHEITNatur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3133" y="5445224"/>
            <a:ext cx="1503363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CA" dirty="0" smtClean="0"/>
              <a:t>Action based linking:</a:t>
            </a:r>
          </a:p>
          <a:p>
            <a:pPr>
              <a:buNone/>
              <a:defRPr/>
            </a:pPr>
            <a:endParaRPr lang="en-CA" dirty="0" smtClean="0"/>
          </a:p>
          <a:p>
            <a:pPr>
              <a:buFont typeface="Arial" charset="0"/>
              <a:buChar char="•"/>
              <a:defRPr/>
            </a:pPr>
            <a:endParaRPr lang="en-CA" dirty="0" smtClean="0"/>
          </a:p>
          <a:p>
            <a:endParaRPr lang="en-US" dirty="0"/>
          </a:p>
        </p:txBody>
      </p:sp>
      <p:pic>
        <p:nvPicPr>
          <p:cNvPr id="4" name="Picture 3" descr="CANHEITNatur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3133" y="5445224"/>
            <a:ext cx="1503363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95536" y="2204864"/>
            <a:ext cx="3672408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CA" sz="2400" dirty="0" smtClean="0">
                <a:solidFill>
                  <a:schemeClr val="tx1"/>
                </a:solidFill>
              </a:rPr>
              <a:t>Go to </a:t>
            </a:r>
            <a:r>
              <a:rPr lang="en-CA" sz="2400" u="sng" dirty="0" err="1" smtClean="0">
                <a:solidFill>
                  <a:srgbClr val="0070C0"/>
                </a:solidFill>
              </a:rPr>
              <a:t>uSource</a:t>
            </a:r>
            <a:r>
              <a:rPr lang="en-CA" sz="2400" dirty="0" smtClean="0">
                <a:solidFill>
                  <a:schemeClr val="tx1"/>
                </a:solidFill>
              </a:rPr>
              <a:t>,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CA" sz="2400" dirty="0" smtClean="0">
                <a:solidFill>
                  <a:schemeClr val="tx1"/>
                </a:solidFill>
              </a:rPr>
              <a:t>Sign in,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CA" sz="2400" dirty="0" smtClean="0">
                <a:solidFill>
                  <a:schemeClr val="tx1"/>
                </a:solidFill>
              </a:rPr>
              <a:t>Go to Student,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CA" sz="2400" dirty="0" smtClean="0">
                <a:solidFill>
                  <a:schemeClr val="tx1"/>
                </a:solidFill>
              </a:rPr>
              <a:t>Student Services,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CA" sz="2400" dirty="0" smtClean="0">
                <a:solidFill>
                  <a:schemeClr val="tx1"/>
                </a:solidFill>
              </a:rPr>
              <a:t>Registration,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CA" sz="2400" dirty="0" smtClean="0">
                <a:solidFill>
                  <a:schemeClr val="tx1"/>
                </a:solidFill>
              </a:rPr>
              <a:t>Add/Drop classes</a:t>
            </a:r>
            <a:r>
              <a:rPr lang="en-CA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508104" y="2780928"/>
            <a:ext cx="3168352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  <a:defRPr/>
            </a:pPr>
            <a:r>
              <a:rPr lang="en-CA" dirty="0" smtClean="0"/>
              <a:t>“</a:t>
            </a:r>
            <a:r>
              <a:rPr lang="en-CA" sz="2400" u="sng" dirty="0" smtClean="0">
                <a:solidFill>
                  <a:srgbClr val="0070C0"/>
                </a:solidFill>
              </a:rPr>
              <a:t>Register for classes</a:t>
            </a:r>
            <a:r>
              <a:rPr lang="en-CA" sz="2400" dirty="0" smtClean="0"/>
              <a:t>”</a:t>
            </a:r>
          </a:p>
        </p:txBody>
      </p:sp>
      <p:sp>
        <p:nvSpPr>
          <p:cNvPr id="7" name="Right Arrow 6"/>
          <p:cNvSpPr/>
          <p:nvPr/>
        </p:nvSpPr>
        <p:spPr>
          <a:xfrm>
            <a:off x="4283968" y="3140968"/>
            <a:ext cx="1080120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Users like the new interface</a:t>
            </a:r>
          </a:p>
          <a:p>
            <a:pPr>
              <a:defRPr/>
            </a:pPr>
            <a:r>
              <a:rPr lang="en-CA" dirty="0" smtClean="0"/>
              <a:t>Mobile version of “My page”</a:t>
            </a:r>
          </a:p>
          <a:p>
            <a:pPr>
              <a:defRPr/>
            </a:pPr>
            <a:r>
              <a:rPr lang="en-CA" dirty="0" smtClean="0"/>
              <a:t>Technically stable</a:t>
            </a:r>
          </a:p>
          <a:p>
            <a:pPr>
              <a:defRPr/>
            </a:pPr>
            <a:r>
              <a:rPr lang="en-CA" dirty="0" smtClean="0"/>
              <a:t>Easy to customize</a:t>
            </a:r>
          </a:p>
          <a:p>
            <a:pPr>
              <a:defRPr/>
            </a:pPr>
            <a:r>
              <a:rPr lang="en-CA" dirty="0" smtClean="0"/>
              <a:t>The project</a:t>
            </a:r>
          </a:p>
        </p:txBody>
      </p:sp>
      <p:pic>
        <p:nvPicPr>
          <p:cNvPr id="4" name="Picture 3" descr="CANHEITNatur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3133" y="5445224"/>
            <a:ext cx="1503363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The name, or lack there of</a:t>
            </a:r>
          </a:p>
          <a:p>
            <a:pPr>
              <a:defRPr/>
            </a:pPr>
            <a:r>
              <a:rPr lang="en-CA" dirty="0" smtClean="0"/>
              <a:t>Educating web contributors</a:t>
            </a:r>
          </a:p>
          <a:p>
            <a:pPr>
              <a:defRPr/>
            </a:pPr>
            <a:r>
              <a:rPr lang="en-CA" dirty="0" smtClean="0"/>
              <a:t>Getting more, up-to-date content</a:t>
            </a:r>
          </a:p>
        </p:txBody>
      </p:sp>
      <p:pic>
        <p:nvPicPr>
          <p:cNvPr id="4" name="Picture 3" descr="CANHEITNatur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3133" y="5445224"/>
            <a:ext cx="1503363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Questions?</a:t>
            </a:r>
            <a:endParaRPr lang="en-US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/>
              <a:t>David Wolowicz</a:t>
            </a:r>
          </a:p>
          <a:p>
            <a:pPr>
              <a:buNone/>
            </a:pPr>
            <a:r>
              <a:rPr lang="en-CA" dirty="0" smtClean="0"/>
              <a:t>Manager of Web Services </a:t>
            </a:r>
          </a:p>
          <a:p>
            <a:pPr>
              <a:buNone/>
            </a:pPr>
            <a:r>
              <a:rPr lang="en-CA" dirty="0" smtClean="0">
                <a:hlinkClick r:id="rId2"/>
              </a:rPr>
              <a:t>wolowicz@uvic.ca</a:t>
            </a:r>
            <a:endParaRPr lang="en-CA" dirty="0" smtClean="0"/>
          </a:p>
          <a:p>
            <a:pPr>
              <a:buNone/>
            </a:pPr>
            <a:r>
              <a:rPr lang="en-CA" dirty="0" smtClean="0"/>
              <a:t>250.721.6117</a:t>
            </a:r>
          </a:p>
        </p:txBody>
      </p:sp>
      <p:pic>
        <p:nvPicPr>
          <p:cNvPr id="4" name="Picture 3" descr="CANHEITNatur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3133" y="5445224"/>
            <a:ext cx="1503363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Agenda</a:t>
            </a:r>
            <a:endParaRPr lang="en-US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</a:p>
          <a:p>
            <a:r>
              <a:rPr lang="en-US" dirty="0" smtClean="0"/>
              <a:t>Challenges</a:t>
            </a:r>
          </a:p>
          <a:p>
            <a:r>
              <a:rPr lang="en-US" dirty="0" smtClean="0"/>
              <a:t>The big questions</a:t>
            </a:r>
          </a:p>
          <a:p>
            <a:r>
              <a:rPr lang="en-US" dirty="0" smtClean="0"/>
              <a:t>The solution</a:t>
            </a:r>
          </a:p>
          <a:p>
            <a:endParaRPr lang="en-US" dirty="0" smtClean="0"/>
          </a:p>
        </p:txBody>
      </p:sp>
      <p:pic>
        <p:nvPicPr>
          <p:cNvPr id="4" name="Picture 3" descr="CANHEITNatur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3133" y="5445224"/>
            <a:ext cx="1503363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CA" dirty="0" smtClean="0"/>
              <a:t>Implemented first central Portal in 2006, at the beginning of our ERP renewal project</a:t>
            </a:r>
          </a:p>
          <a:p>
            <a:pPr>
              <a:buFont typeface="Arial" charset="0"/>
              <a:buChar char="•"/>
              <a:defRPr/>
            </a:pPr>
            <a:r>
              <a:rPr lang="en-CA" dirty="0" smtClean="0"/>
              <a:t>The Portal was branded “</a:t>
            </a:r>
            <a:r>
              <a:rPr lang="en-CA" dirty="0" err="1" smtClean="0"/>
              <a:t>uSource</a:t>
            </a:r>
            <a:r>
              <a:rPr lang="en-CA" dirty="0" smtClean="0"/>
              <a:t>”</a:t>
            </a:r>
          </a:p>
          <a:p>
            <a:pPr>
              <a:buFont typeface="Arial" charset="0"/>
              <a:buChar char="•"/>
              <a:defRPr/>
            </a:pPr>
            <a:r>
              <a:rPr lang="en-CA" dirty="0" err="1" smtClean="0"/>
              <a:t>uSource</a:t>
            </a:r>
            <a:r>
              <a:rPr lang="en-CA" dirty="0" smtClean="0"/>
              <a:t> had minimal ERP integration because ERP components not yet live</a:t>
            </a:r>
          </a:p>
          <a:p>
            <a:pPr>
              <a:buFont typeface="Arial" charset="0"/>
              <a:buChar char="•"/>
              <a:defRPr/>
            </a:pPr>
            <a:r>
              <a:rPr lang="en-CA" dirty="0" smtClean="0"/>
              <a:t>Content was mainly News, and static</a:t>
            </a:r>
          </a:p>
          <a:p>
            <a:pPr>
              <a:buNone/>
              <a:defRPr/>
            </a:pPr>
            <a:endParaRPr lang="en-CA" dirty="0" smtClean="0"/>
          </a:p>
          <a:p>
            <a:endParaRPr lang="en-US" dirty="0"/>
          </a:p>
        </p:txBody>
      </p:sp>
      <p:pic>
        <p:nvPicPr>
          <p:cNvPr id="4" name="Picture 3" descr="CANHEITNatur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3133" y="5445224"/>
            <a:ext cx="1503363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CA" dirty="0" smtClean="0"/>
              <a:t>As ERP (Banner) project progressed we:</a:t>
            </a:r>
          </a:p>
          <a:p>
            <a:pPr>
              <a:buFont typeface="Arial" charset="0"/>
              <a:buChar char="•"/>
              <a:defRPr/>
            </a:pPr>
            <a:r>
              <a:rPr lang="en-CA" dirty="0" smtClean="0"/>
              <a:t>Updated </a:t>
            </a:r>
            <a:r>
              <a:rPr lang="en-CA" dirty="0" err="1" smtClean="0"/>
              <a:t>uSource</a:t>
            </a:r>
            <a:r>
              <a:rPr lang="en-CA" dirty="0" smtClean="0"/>
              <a:t> to include ERP functionality e.g. Online pay stubs, student registration</a:t>
            </a:r>
          </a:p>
          <a:p>
            <a:pPr>
              <a:buFont typeface="Arial" charset="0"/>
              <a:buChar char="•"/>
              <a:defRPr/>
            </a:pPr>
            <a:r>
              <a:rPr lang="en-CA" dirty="0" smtClean="0"/>
              <a:t>Forced users to access other resources through the Portal e.g. Learning systems</a:t>
            </a:r>
          </a:p>
          <a:p>
            <a:pPr>
              <a:buNone/>
              <a:defRPr/>
            </a:pPr>
            <a:endParaRPr lang="en-CA" dirty="0" smtClean="0"/>
          </a:p>
          <a:p>
            <a:endParaRPr lang="en-US" dirty="0"/>
          </a:p>
        </p:txBody>
      </p:sp>
      <p:pic>
        <p:nvPicPr>
          <p:cNvPr id="4" name="Picture 3" descr="CANHEITNatur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3133" y="5445224"/>
            <a:ext cx="1503363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CA" dirty="0" err="1" smtClean="0"/>
              <a:t>uSource</a:t>
            </a:r>
            <a:r>
              <a:rPr lang="en-CA" dirty="0" smtClean="0"/>
              <a:t> did not look like UVic.ca</a:t>
            </a:r>
          </a:p>
          <a:p>
            <a:pPr>
              <a:buFont typeface="Arial" charset="0"/>
              <a:buChar char="•"/>
              <a:defRPr/>
            </a:pPr>
            <a:r>
              <a:rPr lang="en-CA" dirty="0" smtClean="0"/>
              <a:t>Too much static or irrelevant content</a:t>
            </a:r>
          </a:p>
          <a:p>
            <a:pPr>
              <a:buFont typeface="Arial" charset="0"/>
              <a:buChar char="•"/>
              <a:defRPr/>
            </a:pPr>
            <a:r>
              <a:rPr lang="en-CA" dirty="0" smtClean="0"/>
              <a:t>User’s frustrations with the new ERP system were focused on </a:t>
            </a:r>
            <a:r>
              <a:rPr lang="en-CA" dirty="0" err="1" smtClean="0"/>
              <a:t>uSource</a:t>
            </a:r>
            <a:endParaRPr lang="en-CA" dirty="0" smtClean="0"/>
          </a:p>
          <a:p>
            <a:pPr>
              <a:buFont typeface="Arial" charset="0"/>
              <a:buChar char="•"/>
              <a:defRPr/>
            </a:pPr>
            <a:r>
              <a:rPr lang="en-CA" dirty="0" smtClean="0"/>
              <a:t>Aging technology stack</a:t>
            </a:r>
          </a:p>
          <a:p>
            <a:endParaRPr lang="en-US" dirty="0"/>
          </a:p>
        </p:txBody>
      </p:sp>
      <p:pic>
        <p:nvPicPr>
          <p:cNvPr id="4" name="Picture 3" descr="CANHEITNatur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3133" y="5445224"/>
            <a:ext cx="1503363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pic>
        <p:nvPicPr>
          <p:cNvPr id="4" name="Picture 3" descr="CANHEITNatur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3133" y="5445224"/>
            <a:ext cx="1503363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268760"/>
            <a:ext cx="485762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3073" y="3068960"/>
            <a:ext cx="4947101" cy="3569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pic>
        <p:nvPicPr>
          <p:cNvPr id="4" name="Picture 3" descr="CANHEITNatur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3133" y="5445224"/>
            <a:ext cx="1503363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132856"/>
            <a:ext cx="8030457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CA" dirty="0" smtClean="0"/>
              <a:t>Portal knowledge</a:t>
            </a:r>
          </a:p>
          <a:p>
            <a:pPr>
              <a:buFont typeface="Arial" charset="0"/>
              <a:buChar char="•"/>
              <a:defRPr/>
            </a:pPr>
            <a:r>
              <a:rPr lang="en-CA" dirty="0" smtClean="0"/>
              <a:t>Single Sign-On (SSO)</a:t>
            </a:r>
          </a:p>
          <a:p>
            <a:pPr>
              <a:buFont typeface="Arial" charset="0"/>
              <a:buChar char="•"/>
              <a:defRPr/>
            </a:pPr>
            <a:r>
              <a:rPr lang="en-CA" dirty="0" smtClean="0"/>
              <a:t>High usage...but because we forced them</a:t>
            </a:r>
          </a:p>
          <a:p>
            <a:pPr>
              <a:buFont typeface="Arial" charset="0"/>
              <a:buChar char="•"/>
              <a:defRPr/>
            </a:pPr>
            <a:endParaRPr lang="en-CA" dirty="0" smtClean="0"/>
          </a:p>
          <a:p>
            <a:endParaRPr lang="en-US" dirty="0"/>
          </a:p>
        </p:txBody>
      </p:sp>
      <p:pic>
        <p:nvPicPr>
          <p:cNvPr id="4" name="Picture 3" descr="CANHEITNatur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3133" y="5445224"/>
            <a:ext cx="1503363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4738</TotalTime>
  <Words>528</Words>
  <Application>Microsoft Office PowerPoint</Application>
  <PresentationFormat>On-screen Show (4:3)</PresentationFormat>
  <Paragraphs>131</Paragraphs>
  <Slides>23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Default Design</vt:lpstr>
      <vt:lpstr>Custom Design</vt:lpstr>
      <vt:lpstr>1_Custom Design</vt:lpstr>
      <vt:lpstr>2_Custom Design</vt:lpstr>
      <vt:lpstr>The Portal is dead, long live the portal</vt:lpstr>
      <vt:lpstr>Presentation Purpose</vt:lpstr>
      <vt:lpstr>Agenda</vt:lpstr>
      <vt:lpstr>History</vt:lpstr>
      <vt:lpstr>History</vt:lpstr>
      <vt:lpstr>Challenges</vt:lpstr>
      <vt:lpstr>Challenges</vt:lpstr>
      <vt:lpstr>Challenges</vt:lpstr>
      <vt:lpstr>Successes</vt:lpstr>
      <vt:lpstr>The big questions</vt:lpstr>
      <vt:lpstr>The big questions</vt:lpstr>
      <vt:lpstr>The big questions</vt:lpstr>
      <vt:lpstr>The big questions</vt:lpstr>
      <vt:lpstr>The big questions</vt:lpstr>
      <vt:lpstr>Solution Overview</vt:lpstr>
      <vt:lpstr>The Solution</vt:lpstr>
      <vt:lpstr>The Solution</vt:lpstr>
      <vt:lpstr>The Solution</vt:lpstr>
      <vt:lpstr>The Solution</vt:lpstr>
      <vt:lpstr>The Solution</vt:lpstr>
      <vt:lpstr>Successes</vt:lpstr>
      <vt:lpstr>Challenges</vt:lpstr>
      <vt:lpstr>Questions?</vt:lpstr>
    </vt:vector>
  </TitlesOfParts>
  <Company>ucom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Who’s Going to Do the Work?:</dc:title>
  <dc:creator>bkilpat</dc:creator>
  <cp:lastModifiedBy>David Wolowicz</cp:lastModifiedBy>
  <cp:revision>299</cp:revision>
  <dcterms:created xsi:type="dcterms:W3CDTF">2007-03-08T18:55:21Z</dcterms:created>
  <dcterms:modified xsi:type="dcterms:W3CDTF">2011-06-08T13:07:20Z</dcterms:modified>
</cp:coreProperties>
</file>